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1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D727FA-0A0C-DE40-88ED-49A18E82A15E}" type="datetimeFigureOut">
              <a:rPr kumimoji="1" lang="ko-KR" altLang="en-US" smtClean="0"/>
              <a:t>2016. 3. 19.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8EDC7-79F1-CC43-A3BD-FC7A67289AC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3062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8EDC7-79F1-CC43-A3BD-FC7A67289AC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0687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8EDC7-79F1-CC43-A3BD-FC7A67289AC0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257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8EDC7-79F1-CC43-A3BD-FC7A67289AC0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0182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8EDC7-79F1-CC43-A3BD-FC7A67289AC0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0237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DED6-4649-E142-8E7A-D57574BF0585}" type="datetimeFigureOut">
              <a:rPr kumimoji="1" lang="ko-KR" altLang="en-US" smtClean="0"/>
              <a:t>2016. 3. 19.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3BE2-9ECA-BE42-A34A-41406B901E0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2010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DED6-4649-E142-8E7A-D57574BF0585}" type="datetimeFigureOut">
              <a:rPr kumimoji="1" lang="ko-KR" altLang="en-US" smtClean="0"/>
              <a:t>2016. 3. 19.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3BE2-9ECA-BE42-A34A-41406B901E0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1122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DED6-4649-E142-8E7A-D57574BF0585}" type="datetimeFigureOut">
              <a:rPr kumimoji="1" lang="ko-KR" altLang="en-US" smtClean="0"/>
              <a:t>2016. 3. 19.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3BE2-9ECA-BE42-A34A-41406B901E0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0664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DED6-4649-E142-8E7A-D57574BF0585}" type="datetimeFigureOut">
              <a:rPr kumimoji="1" lang="ko-KR" altLang="en-US" smtClean="0"/>
              <a:t>2016. 3. 19.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3BE2-9ECA-BE42-A34A-41406B901E0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140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DED6-4649-E142-8E7A-D57574BF0585}" type="datetimeFigureOut">
              <a:rPr kumimoji="1" lang="ko-KR" altLang="en-US" smtClean="0"/>
              <a:t>2016. 3. 19.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3BE2-9ECA-BE42-A34A-41406B901E0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29106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DED6-4649-E142-8E7A-D57574BF0585}" type="datetimeFigureOut">
              <a:rPr kumimoji="1" lang="ko-KR" altLang="en-US" smtClean="0"/>
              <a:t>2016. 3. 19.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3BE2-9ECA-BE42-A34A-41406B901E0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756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DED6-4649-E142-8E7A-D57574BF0585}" type="datetimeFigureOut">
              <a:rPr kumimoji="1" lang="ko-KR" altLang="en-US" smtClean="0"/>
              <a:t>2016. 3. 19.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3BE2-9ECA-BE42-A34A-41406B901E0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1651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DED6-4649-E142-8E7A-D57574BF0585}" type="datetimeFigureOut">
              <a:rPr kumimoji="1" lang="ko-KR" altLang="en-US" smtClean="0"/>
              <a:t>2016. 3. 19.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3BE2-9ECA-BE42-A34A-41406B901E0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550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DED6-4649-E142-8E7A-D57574BF0585}" type="datetimeFigureOut">
              <a:rPr kumimoji="1" lang="ko-KR" altLang="en-US" smtClean="0"/>
              <a:t>2016. 3. 19.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3BE2-9ECA-BE42-A34A-41406B901E0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0991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DED6-4649-E142-8E7A-D57574BF0585}" type="datetimeFigureOut">
              <a:rPr kumimoji="1" lang="ko-KR" altLang="en-US" smtClean="0"/>
              <a:t>2016. 3. 19.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3BE2-9ECA-BE42-A34A-41406B901E0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2569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DED6-4649-E142-8E7A-D57574BF0585}" type="datetimeFigureOut">
              <a:rPr kumimoji="1" lang="ko-KR" altLang="en-US" smtClean="0"/>
              <a:t>2016. 3. 19.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3BE2-9ECA-BE42-A34A-41406B901E0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467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7DED6-4649-E142-8E7A-D57574BF0585}" type="datetimeFigureOut">
              <a:rPr kumimoji="1" lang="ko-KR" altLang="en-US" smtClean="0"/>
              <a:t>2016. 3. 19.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63BE2-9ECA-BE42-A34A-41406B901E0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4155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ebel-research.de/people_tracking/figures/LUL-c38-01-0006-tracked.jpg" TargetMode="External"/><Relationship Id="rId4" Type="http://schemas.openxmlformats.org/officeDocument/2006/relationships/image" Target="../media/image1.tiff"/><Relationship Id="rId5" Type="http://schemas.openxmlformats.org/officeDocument/2006/relationships/hyperlink" Target="http://www.cvl.isy.liu.se/en/research/objrec/visualtracking/scalvistrack/scale_intro.jpg" TargetMode="External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anghyukchun.github.io/images/post/75-11.png" TargetMode="External"/><Relationship Id="rId4" Type="http://schemas.openxmlformats.org/officeDocument/2006/relationships/image" Target="../media/image3.tiff"/><Relationship Id="rId5" Type="http://schemas.openxmlformats.org/officeDocument/2006/relationships/hyperlink" Target="http://inspirehep.net/record/1252539/files/CNN.png" TargetMode="External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vlab.postech.ac.kr/research/mdnet/" TargetMode="External"/><Relationship Id="rId4" Type="http://schemas.openxmlformats.org/officeDocument/2006/relationships/hyperlink" Target="http://www.votchallenge.net/vot2015/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eepLearningKit/DeepLearningKi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otchallenge.net/vot2015" TargetMode="External"/><Relationship Id="rId4" Type="http://schemas.openxmlformats.org/officeDocument/2006/relationships/hyperlink" Target="http://deeplearningkit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csweb.ucsd.edu/~yuw176/report/ECE273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b="1" dirty="0" smtClean="0">
                <a:solidFill>
                  <a:schemeClr val="accent4"/>
                </a:solidFill>
              </a:rPr>
              <a:t>Embedded</a:t>
            </a:r>
            <a:r>
              <a:rPr kumimoji="1" lang="en-US" altLang="ko-KR" sz="4000" dirty="0" smtClean="0"/>
              <a:t> Learning Multi-Domain Convolutional Neural Networks for Visual Tracking</a:t>
            </a:r>
            <a:endParaRPr kumimoji="1" lang="ko-KR" altLang="en-US" sz="5400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143000" y="4104546"/>
            <a:ext cx="6858000" cy="1655762"/>
          </a:xfrm>
        </p:spPr>
        <p:txBody>
          <a:bodyPr>
            <a:normAutofit/>
          </a:bodyPr>
          <a:lstStyle/>
          <a:p>
            <a:r>
              <a:rPr kumimoji="1" lang="en-US" altLang="ko-KR" dirty="0" smtClean="0"/>
              <a:t>20080650 CSE </a:t>
            </a:r>
          </a:p>
          <a:p>
            <a:r>
              <a:rPr kumimoji="1" lang="en-US" altLang="ko-KR" dirty="0" smtClean="0"/>
              <a:t>Jeongbin Choe</a:t>
            </a:r>
          </a:p>
          <a:p>
            <a:r>
              <a:rPr kumimoji="1" lang="en-US" altLang="ko-KR" dirty="0" smtClean="0"/>
              <a:t>Advisor: Prof. </a:t>
            </a:r>
            <a:r>
              <a:rPr kumimoji="1" lang="en-US" altLang="ko-KR" dirty="0" err="1" smtClean="0"/>
              <a:t>Bohyung</a:t>
            </a:r>
            <a:r>
              <a:rPr kumimoji="1" lang="en-US" altLang="ko-KR" dirty="0" smtClean="0"/>
              <a:t> Han (CV Lab)</a:t>
            </a:r>
            <a:endParaRPr kumimoji="1"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35963" y="814586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smtClean="0"/>
              <a:t>CSED499I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76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589339"/>
            <a:ext cx="7886700" cy="1325563"/>
          </a:xfrm>
        </p:spPr>
        <p:txBody>
          <a:bodyPr/>
          <a:lstStyle/>
          <a:p>
            <a:pPr algn="ctr"/>
            <a:r>
              <a:rPr kumimoji="1" lang="en-US" altLang="ko-KR" dirty="0" smtClean="0"/>
              <a:t>Thank you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423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Visual Tracking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Locating, identifying and determining</a:t>
            </a:r>
            <a:br>
              <a:rPr kumimoji="1" lang="en-US" altLang="ko-KR" dirty="0" smtClean="0"/>
            </a:br>
            <a:r>
              <a:rPr kumimoji="1" lang="en-US" altLang="ko-KR" dirty="0" smtClean="0"/>
              <a:t>the dynamic configuration of moving objects</a:t>
            </a:r>
          </a:p>
          <a:p>
            <a:r>
              <a:rPr kumimoji="1" lang="en-US" altLang="ko-KR" dirty="0" smtClean="0"/>
              <a:t>Frame by frame process</a:t>
            </a:r>
            <a:endParaRPr kumimoji="1" lang="ko-KR" altLang="en-US" dirty="0"/>
          </a:p>
        </p:txBody>
      </p:sp>
      <p:pic>
        <p:nvPicPr>
          <p:cNvPr id="4" name="그림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14" y="3579339"/>
            <a:ext cx="3196281" cy="2397211"/>
          </a:xfrm>
          <a:prstGeom prst="rect">
            <a:avLst/>
          </a:prstGeom>
        </p:spPr>
      </p:pic>
      <p:pic>
        <p:nvPicPr>
          <p:cNvPr id="6" name="그림 5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208" y="3579339"/>
            <a:ext cx="4062879" cy="239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Convolutional Neural Network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Deep (Multi-layer) neural network</a:t>
            </a:r>
          </a:p>
          <a:p>
            <a:r>
              <a:rPr kumimoji="1" lang="en-US" altLang="ko-KR" dirty="0" smtClean="0"/>
              <a:t>Convolution layer &amp; Pooling layer</a:t>
            </a:r>
          </a:p>
          <a:p>
            <a:r>
              <a:rPr kumimoji="1" lang="en-US" altLang="ko-KR" dirty="0" smtClean="0"/>
              <a:t>Applied to various computer vision tasks</a:t>
            </a:r>
          </a:p>
        </p:txBody>
      </p:sp>
      <p:pic>
        <p:nvPicPr>
          <p:cNvPr id="4" name="그림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44" y="3649459"/>
            <a:ext cx="4965874" cy="2211366"/>
          </a:xfrm>
          <a:prstGeom prst="rect">
            <a:avLst/>
          </a:prstGeom>
        </p:spPr>
      </p:pic>
      <p:pic>
        <p:nvPicPr>
          <p:cNvPr id="5" name="그림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1139" y="3649459"/>
            <a:ext cx="3544865" cy="283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2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i="1" dirty="0" err="1" smtClean="0"/>
              <a:t>MDNet</a:t>
            </a:r>
            <a:endParaRPr kumimoji="1" lang="ko-KR" altLang="en-US" i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>
                <a:hlinkClick r:id="rId3"/>
              </a:rPr>
              <a:t>Multi-Domain </a:t>
            </a:r>
            <a:r>
              <a:rPr kumimoji="1" lang="en-US" altLang="ko-KR" dirty="0" smtClean="0">
                <a:hlinkClick r:id="rId3"/>
              </a:rPr>
              <a:t>Network</a:t>
            </a:r>
            <a:endParaRPr kumimoji="1" lang="en-US" altLang="ko-KR" dirty="0" smtClean="0"/>
          </a:p>
          <a:p>
            <a:r>
              <a:rPr lang="en-US" altLang="ko-KR" dirty="0" smtClean="0"/>
              <a:t>Consists of shared layers and multiple branches of domain-specific layers</a:t>
            </a:r>
          </a:p>
          <a:p>
            <a:r>
              <a:rPr lang="en-US" altLang="ko-KR" dirty="0" smtClean="0"/>
              <a:t>Domains </a:t>
            </a:r>
            <a:r>
              <a:rPr lang="en-US" altLang="ko-KR" dirty="0" smtClean="0"/>
              <a:t>correspond </a:t>
            </a:r>
            <a:r>
              <a:rPr lang="en-US" altLang="ko-KR" dirty="0" smtClean="0"/>
              <a:t>to </a:t>
            </a:r>
            <a:r>
              <a:rPr lang="en-US" altLang="ko-KR" dirty="0" err="1" smtClean="0"/>
              <a:t>indiv</a:t>
            </a:r>
            <a:r>
              <a:rPr lang="en-US" altLang="ko-KR" dirty="0" smtClean="0"/>
              <a:t>. </a:t>
            </a:r>
            <a:r>
              <a:rPr lang="en-US" altLang="ko-KR" dirty="0" smtClean="0"/>
              <a:t>training sequences</a:t>
            </a:r>
          </a:p>
          <a:p>
            <a:r>
              <a:rPr kumimoji="1" lang="en-US" altLang="ko-KR" dirty="0">
                <a:solidFill>
                  <a:schemeClr val="accent4"/>
                </a:solidFill>
              </a:rPr>
              <a:t>The </a:t>
            </a:r>
            <a:r>
              <a:rPr kumimoji="1" lang="en-US" altLang="ko-KR" dirty="0" smtClean="0">
                <a:solidFill>
                  <a:schemeClr val="accent4"/>
                </a:solidFill>
              </a:rPr>
              <a:t>winner </a:t>
            </a:r>
            <a:r>
              <a:rPr kumimoji="1" lang="en-US" altLang="ko-KR" dirty="0">
                <a:solidFill>
                  <a:schemeClr val="accent4"/>
                </a:solidFill>
              </a:rPr>
              <a:t>of </a:t>
            </a:r>
            <a:r>
              <a:rPr kumimoji="1" lang="en-US" altLang="ko-KR" dirty="0">
                <a:solidFill>
                  <a:schemeClr val="accent4"/>
                </a:solidFill>
                <a:hlinkClick r:id="rId4"/>
              </a:rPr>
              <a:t>The VOT2015 Challenge</a:t>
            </a:r>
            <a:endParaRPr kumimoji="1" lang="ko-KR" altLang="en-US" dirty="0">
              <a:solidFill>
                <a:schemeClr val="accent4"/>
              </a:solidFill>
            </a:endParaRPr>
          </a:p>
        </p:txBody>
      </p:sp>
      <p:pic>
        <p:nvPicPr>
          <p:cNvPr id="4" name="그림 3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4" y="4520916"/>
            <a:ext cx="4345840" cy="1812074"/>
          </a:xfrm>
          <a:prstGeom prst="rect">
            <a:avLst/>
          </a:prstGeom>
        </p:spPr>
      </p:pic>
      <p:pic>
        <p:nvPicPr>
          <p:cNvPr id="5" name="그림 4">
            <a:hlinkClick r:id="rId3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986" y="4520916"/>
            <a:ext cx="4148866" cy="181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7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i="1" dirty="0" err="1" smtClean="0"/>
              <a:t>MDNet</a:t>
            </a:r>
            <a:r>
              <a:rPr kumimoji="1" lang="en-US" altLang="ko-KR" dirty="0" smtClean="0"/>
              <a:t> - Running </a:t>
            </a:r>
            <a:r>
              <a:rPr kumimoji="1" lang="en-US" altLang="ko-KR" dirty="0" smtClean="0"/>
              <a:t>Environment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1 fps with </a:t>
            </a:r>
            <a:br>
              <a:rPr kumimoji="1" lang="en-US" altLang="ko-KR" dirty="0" smtClean="0"/>
            </a:br>
            <a:r>
              <a:rPr kumimoji="1" lang="en-US" altLang="ko-KR" u="sng" dirty="0" smtClean="0"/>
              <a:t>8 cores Intel Xeon Processor</a:t>
            </a:r>
            <a:r>
              <a:rPr kumimoji="1" lang="en-US" altLang="ko-KR" dirty="0" smtClean="0"/>
              <a:t> + </a:t>
            </a:r>
            <a:r>
              <a:rPr kumimoji="1" lang="en-US" altLang="ko-KR" u="sng" dirty="0" smtClean="0"/>
              <a:t>NVIDIA Tesla GPU</a:t>
            </a:r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What </a:t>
            </a:r>
            <a:r>
              <a:rPr kumimoji="1" lang="en-US" altLang="ko-KR" dirty="0" smtClean="0"/>
              <a:t>about on Mobile devices?</a:t>
            </a:r>
            <a:endParaRPr kumimoji="1"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60176" y="2578442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accent4"/>
                </a:solidFill>
              </a:rPr>
              <a:t>₩</a:t>
            </a:r>
            <a:r>
              <a:rPr kumimoji="1" lang="en-US" altLang="ko-KR" sz="2000" dirty="0" smtClean="0">
                <a:solidFill>
                  <a:schemeClr val="accent4"/>
                </a:solidFill>
              </a:rPr>
              <a:t>1,500,000</a:t>
            </a:r>
            <a:endParaRPr kumimoji="1" lang="ko-KR" altLang="en-US" sz="2000" dirty="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36725" y="2578442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accent4"/>
                </a:solidFill>
              </a:rPr>
              <a:t>₩</a:t>
            </a:r>
            <a:r>
              <a:rPr kumimoji="1" lang="en-US" altLang="ko-KR" sz="2000" dirty="0" smtClean="0">
                <a:solidFill>
                  <a:schemeClr val="accent4"/>
                </a:solidFill>
              </a:rPr>
              <a:t>1,800,000</a:t>
            </a:r>
            <a:endParaRPr kumimoji="1" lang="ko-KR" altLang="en-US" sz="2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82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Purpose and Goal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On </a:t>
            </a:r>
            <a:r>
              <a:rPr kumimoji="1" lang="en-US" altLang="ko-KR" dirty="0"/>
              <a:t>iPhone6</a:t>
            </a:r>
            <a:r>
              <a:rPr kumimoji="1" lang="en-US" altLang="ko-KR" dirty="0" smtClean="0"/>
              <a:t>+ (Apple A8 processor: </a:t>
            </a:r>
            <a:br>
              <a:rPr kumimoji="1" lang="en-US" altLang="ko-KR" dirty="0" smtClean="0"/>
            </a:br>
            <a:r>
              <a:rPr lang="en-US" altLang="ko-KR" dirty="0" smtClean="0"/>
              <a:t>Dual-core </a:t>
            </a:r>
            <a:r>
              <a:rPr lang="en-US" altLang="ko-KR" dirty="0"/>
              <a:t>1.4 GHz </a:t>
            </a:r>
            <a:r>
              <a:rPr lang="en-US" altLang="ko-KR" dirty="0" smtClean="0"/>
              <a:t>Typhoon, </a:t>
            </a:r>
            <a:r>
              <a:rPr lang="en-US" altLang="ko-KR" dirty="0" err="1"/>
              <a:t>PowerVR</a:t>
            </a:r>
            <a:r>
              <a:rPr lang="en-US" altLang="ko-KR" dirty="0"/>
              <a:t> </a:t>
            </a:r>
            <a:r>
              <a:rPr lang="en-US" altLang="ko-KR" dirty="0" smtClean="0"/>
              <a:t>GX6450)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To keep around 1 </a:t>
            </a:r>
            <a:r>
              <a:rPr kumimoji="1" lang="en-US" altLang="ko-KR" dirty="0" smtClean="0"/>
              <a:t>fps and minimize loss of accuracy</a:t>
            </a:r>
            <a:br>
              <a:rPr kumimoji="1" lang="en-US" altLang="ko-KR" dirty="0" smtClean="0"/>
            </a:br>
            <a:r>
              <a:rPr kumimoji="1" lang="en-US" altLang="ko-KR" dirty="0" smtClean="0"/>
              <a:t>with every possible optimization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To implement real-time visual tracking application with a camera if time is available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12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Methods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 smtClean="0"/>
              <a:t>Optimize the process</a:t>
            </a:r>
          </a:p>
          <a:p>
            <a:pPr lvl="1"/>
            <a:r>
              <a:rPr kumimoji="1" lang="en-US" altLang="ko-KR" dirty="0" smtClean="0"/>
              <a:t>To improve by incorporating convex optimization</a:t>
            </a:r>
          </a:p>
          <a:p>
            <a:pPr lvl="1"/>
            <a:r>
              <a:rPr kumimoji="1" lang="en-US" altLang="ko-KR" dirty="0" smtClean="0"/>
              <a:t>To reduce the siz</a:t>
            </a:r>
            <a:r>
              <a:rPr kumimoji="1" lang="en-US" altLang="ko-KR" dirty="0" smtClean="0"/>
              <a:t>e of input or the number of layers</a:t>
            </a:r>
          </a:p>
          <a:p>
            <a:pPr lvl="1"/>
            <a:r>
              <a:rPr kumimoji="1" lang="en-US" altLang="ko-KR" dirty="0" smtClean="0"/>
              <a:t>To remove online tracking process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Use </a:t>
            </a:r>
            <a:r>
              <a:rPr kumimoji="1" lang="en-US" altLang="ko-KR" i="1" dirty="0" smtClean="0">
                <a:hlinkClick r:id="rId2"/>
              </a:rPr>
              <a:t>DeepLearningKit</a:t>
            </a:r>
            <a:endParaRPr kumimoji="1" lang="en-US" altLang="ko-KR" dirty="0"/>
          </a:p>
          <a:p>
            <a:pPr lvl="1"/>
            <a:r>
              <a:rPr kumimoji="1" lang="en-US" altLang="ko-KR" dirty="0" smtClean="0"/>
              <a:t>Deep learning framework supporting CNNs for iOS</a:t>
            </a:r>
          </a:p>
          <a:p>
            <a:pPr lvl="1"/>
            <a:r>
              <a:rPr kumimoji="1" lang="en-US" altLang="ko-KR" dirty="0" smtClean="0"/>
              <a:t>Developed in Swift and Metal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Use Objective-C/Swift</a:t>
            </a:r>
          </a:p>
          <a:p>
            <a:pPr lvl="1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265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Schedule</a:t>
            </a:r>
            <a:endParaRPr kumimoji="1"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74251"/>
              </p:ext>
            </p:extLst>
          </p:nvPr>
        </p:nvGraphicFramePr>
        <p:xfrm>
          <a:off x="591073" y="1903629"/>
          <a:ext cx="7924278" cy="36576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2846300"/>
                <a:gridCol w="5077978"/>
              </a:tblGrid>
              <a:tr h="449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Mar. 23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Understanding</a:t>
                      </a:r>
                      <a:r>
                        <a:rPr lang="en-US" altLang="ko-KR" sz="2400" baseline="0" dirty="0" smtClean="0"/>
                        <a:t> the topic</a:t>
                      </a:r>
                      <a:endParaRPr lang="ko-KR" altLang="en-US" sz="2400" dirty="0"/>
                    </a:p>
                  </a:txBody>
                  <a:tcPr/>
                </a:tc>
              </a:tr>
              <a:tr h="449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Mar. 30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Requirements analysis</a:t>
                      </a:r>
                      <a:endParaRPr lang="ko-KR" altLang="en-US" sz="2400" dirty="0"/>
                    </a:p>
                  </a:txBody>
                  <a:tcPr/>
                </a:tc>
              </a:tr>
              <a:tr h="449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Apr.</a:t>
                      </a:r>
                      <a:r>
                        <a:rPr lang="en-US" altLang="ko-KR" sz="2400" baseline="0" dirty="0" smtClean="0"/>
                        <a:t> 13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High-level design</a:t>
                      </a:r>
                      <a:endParaRPr lang="ko-KR" altLang="en-US" sz="2400" dirty="0"/>
                    </a:p>
                  </a:txBody>
                  <a:tcPr/>
                </a:tc>
              </a:tr>
              <a:tr h="449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Apr. 27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Prototype implementation</a:t>
                      </a:r>
                      <a:endParaRPr lang="ko-KR" altLang="en-US" sz="2400" dirty="0"/>
                    </a:p>
                  </a:txBody>
                  <a:tcPr/>
                </a:tc>
              </a:tr>
              <a:tr h="449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May.</a:t>
                      </a:r>
                      <a:r>
                        <a:rPr lang="en-US" altLang="ko-KR" sz="2400" baseline="0" dirty="0" smtClean="0"/>
                        <a:t> 04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Detailed design</a:t>
                      </a:r>
                      <a:endParaRPr lang="ko-KR" altLang="en-US" sz="2400" dirty="0"/>
                    </a:p>
                  </a:txBody>
                  <a:tcPr/>
                </a:tc>
              </a:tr>
              <a:tr h="449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May. 27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Optimization implementation</a:t>
                      </a:r>
                      <a:endParaRPr lang="ko-KR" altLang="en-US" sz="2400" dirty="0"/>
                    </a:p>
                  </a:txBody>
                  <a:tcPr/>
                </a:tc>
              </a:tr>
              <a:tr h="449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Jun.</a:t>
                      </a:r>
                      <a:r>
                        <a:rPr lang="en-US" altLang="ko-KR" sz="2400" baseline="0" dirty="0" smtClean="0"/>
                        <a:t> 03 - 07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Submitting Final report</a:t>
                      </a:r>
                      <a:endParaRPr lang="ko-KR" altLang="en-US" sz="2400" dirty="0"/>
                    </a:p>
                  </a:txBody>
                  <a:tcPr/>
                </a:tc>
              </a:tr>
              <a:tr h="4494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/>
                        <a:t>End</a:t>
                      </a:r>
                      <a:r>
                        <a:rPr lang="en-US" altLang="ko-KR" sz="2400" baseline="0" dirty="0" smtClean="0"/>
                        <a:t> of the semester</a:t>
                      </a:r>
                      <a:endParaRPr lang="ko-KR" alt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/>
                        <a:t>Poster presentation</a:t>
                      </a:r>
                      <a:endParaRPr lang="ko-KR" altLang="en-US" sz="2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76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References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err="1" smtClean="0"/>
              <a:t>Hyeonseob</a:t>
            </a:r>
            <a:r>
              <a:rPr lang="en-US" altLang="ko-KR" dirty="0" smtClean="0"/>
              <a:t> Nam and </a:t>
            </a:r>
            <a:r>
              <a:rPr lang="en-US" altLang="ko-KR" dirty="0" err="1"/>
              <a:t>Bohyung</a:t>
            </a:r>
            <a:r>
              <a:rPr lang="en-US" altLang="ko-KR" dirty="0"/>
              <a:t> </a:t>
            </a:r>
            <a:r>
              <a:rPr lang="en-US" altLang="ko-KR" dirty="0" smtClean="0"/>
              <a:t>Han, </a:t>
            </a:r>
            <a:r>
              <a:rPr lang="en-US" altLang="ko-KR" dirty="0"/>
              <a:t>Learning Multi-Domain Convolutional Neural Networks for Visual </a:t>
            </a:r>
            <a:r>
              <a:rPr lang="en-US" altLang="ko-KR" dirty="0" smtClean="0"/>
              <a:t>Tracking, </a:t>
            </a:r>
            <a:r>
              <a:rPr lang="nb-NO" altLang="ko-KR" i="1" dirty="0" err="1"/>
              <a:t>arXiv</a:t>
            </a:r>
            <a:r>
              <a:rPr lang="nb-NO" altLang="ko-KR" dirty="0"/>
              <a:t>, </a:t>
            </a:r>
            <a:r>
              <a:rPr lang="nb-NO" altLang="ko-KR" dirty="0" smtClean="0"/>
              <a:t>2015.</a:t>
            </a:r>
          </a:p>
          <a:p>
            <a:r>
              <a:rPr lang="nb-NO" altLang="ko-KR" dirty="0"/>
              <a:t>Y. Wu, J. Lim, and M. </a:t>
            </a:r>
            <a:r>
              <a:rPr lang="nb-NO" altLang="ko-KR" dirty="0" err="1"/>
              <a:t>Yang</a:t>
            </a:r>
            <a:r>
              <a:rPr lang="nb-NO" altLang="ko-KR" dirty="0"/>
              <a:t>. Object </a:t>
            </a:r>
            <a:r>
              <a:rPr lang="nb-NO" altLang="ko-KR" dirty="0" err="1"/>
              <a:t>tracking</a:t>
            </a:r>
            <a:r>
              <a:rPr lang="nb-NO" altLang="ko-KR" dirty="0"/>
              <a:t> </a:t>
            </a:r>
            <a:r>
              <a:rPr lang="nb-NO" altLang="ko-KR" dirty="0" err="1"/>
              <a:t>benchmark</a:t>
            </a:r>
            <a:r>
              <a:rPr lang="nb-NO" altLang="ko-KR" dirty="0"/>
              <a:t>. </a:t>
            </a:r>
            <a:r>
              <a:rPr lang="nb-NO" altLang="ko-KR" i="1" dirty="0"/>
              <a:t>TPAMI</a:t>
            </a:r>
            <a:r>
              <a:rPr lang="nb-NO" altLang="ko-KR" dirty="0"/>
              <a:t>, 2015</a:t>
            </a:r>
            <a:r>
              <a:rPr lang="nb-NO" altLang="ko-KR" dirty="0" smtClean="0"/>
              <a:t>.</a:t>
            </a:r>
          </a:p>
          <a:p>
            <a:r>
              <a:rPr lang="nb-NO" altLang="ko-KR" dirty="0">
                <a:hlinkClick r:id="rId2"/>
              </a:rPr>
              <a:t>http://acsweb.ucsd.edu/~</a:t>
            </a:r>
            <a:r>
              <a:rPr lang="nb-NO" altLang="ko-KR" dirty="0" smtClean="0">
                <a:hlinkClick r:id="rId2"/>
              </a:rPr>
              <a:t>yuw176/report/ECE273.pdf</a:t>
            </a:r>
            <a:endParaRPr lang="nb-NO" altLang="ko-KR" dirty="0"/>
          </a:p>
          <a:p>
            <a:r>
              <a:rPr lang="nb-NO" altLang="ko-KR" dirty="0">
                <a:hlinkClick r:id="rId3"/>
              </a:rPr>
              <a:t>http://</a:t>
            </a:r>
            <a:r>
              <a:rPr lang="nb-NO" altLang="ko-KR" dirty="0" smtClean="0">
                <a:hlinkClick r:id="rId3"/>
              </a:rPr>
              <a:t>www.votchallenge.net/vot2015</a:t>
            </a:r>
            <a:endParaRPr lang="nb-NO" altLang="ko-KR" dirty="0"/>
          </a:p>
          <a:p>
            <a:r>
              <a:rPr lang="nb-NO" altLang="ko-KR" dirty="0">
                <a:hlinkClick r:id="rId4"/>
              </a:rPr>
              <a:t>http://</a:t>
            </a:r>
            <a:r>
              <a:rPr lang="nb-NO" altLang="ko-KR" dirty="0" smtClean="0">
                <a:hlinkClick r:id="rId4"/>
              </a:rPr>
              <a:t>deeplearningkit.org</a:t>
            </a:r>
            <a:r>
              <a:rPr lang="nb-NO" altLang="ko-KR" dirty="0"/>
              <a:t/>
            </a:r>
            <a:br>
              <a:rPr lang="nb-NO" altLang="ko-KR" dirty="0"/>
            </a:b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659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1359</TotalTime>
  <Words>242</Words>
  <Application>Microsoft Macintosh PowerPoint</Application>
  <PresentationFormat>화면 슬라이드 쇼(4:3)</PresentationFormat>
  <Paragraphs>69</Paragraphs>
  <Slides>10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Calibri</vt:lpstr>
      <vt:lpstr>Calibri Light</vt:lpstr>
      <vt:lpstr>Arial</vt:lpstr>
      <vt:lpstr>Office Theme</vt:lpstr>
      <vt:lpstr>Embedded Learning Multi-Domain Convolutional Neural Networks for Visual Tracking</vt:lpstr>
      <vt:lpstr>Visual Tracking</vt:lpstr>
      <vt:lpstr>Convolutional Neural Network</vt:lpstr>
      <vt:lpstr>MDNet</vt:lpstr>
      <vt:lpstr>MDNet - Running Environment</vt:lpstr>
      <vt:lpstr>Purpose and Goal</vt:lpstr>
      <vt:lpstr>Methods</vt:lpstr>
      <vt:lpstr>Schedule</vt:lpstr>
      <vt:lpstr>References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Learning Multi-Domain Convolutional Neural Networks for Visual Tracking</dc:title>
  <dc:creator>Cero Jeongbin CHOE</dc:creator>
  <cp:lastModifiedBy>Cero Jeongbin CHOE</cp:lastModifiedBy>
  <cp:revision>157</cp:revision>
  <dcterms:created xsi:type="dcterms:W3CDTF">2016-03-17T07:09:22Z</dcterms:created>
  <dcterms:modified xsi:type="dcterms:W3CDTF">2016-03-19T08:33:31Z</dcterms:modified>
</cp:coreProperties>
</file>